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6" r:id="rId4"/>
    <p:sldId id="267" r:id="rId5"/>
    <p:sldId id="268" r:id="rId6"/>
    <p:sldId id="269" r:id="rId7"/>
    <p:sldId id="270" r:id="rId8"/>
    <p:sldId id="271" r:id="rId9"/>
    <p:sldId id="273" r:id="rId10"/>
    <p:sldId id="272" r:id="rId11"/>
    <p:sldId id="274" r:id="rId12"/>
    <p:sldId id="27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C1FF6DA9-008F-8B48-92A6-B652298478BF}"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84763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3815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66924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35092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98850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12907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7007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01194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0654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31309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03508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7288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911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90069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87681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0623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42142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BCAD085-E8A6-8845-BD4E-CB4CCA059FC4}" type="datetimeFigureOut">
              <a:rPr lang="en-US" smtClean="0"/>
              <a:t>9/11/2025</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622954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Precis Writing for CSS</a:t>
            </a:r>
          </a:p>
        </p:txBody>
      </p:sp>
      <p:sp>
        <p:nvSpPr>
          <p:cNvPr id="3" name="Subtitle 2"/>
          <p:cNvSpPr>
            <a:spLocks noGrp="1"/>
          </p:cNvSpPr>
          <p:nvPr>
            <p:ph type="subTitle" idx="1"/>
          </p:nvPr>
        </p:nvSpPr>
        <p:spPr/>
        <p:txBody>
          <a:bodyPr/>
          <a:lstStyle/>
          <a:p>
            <a:r>
              <a:rPr lang="en-US" dirty="0" smtClean="0"/>
              <a:t>JINSAR ALEE BHATTI (47 CTP)</a:t>
            </a:r>
            <a:endParaRP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121185" y="1002534"/>
            <a:ext cx="2489812" cy="5321147"/>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smtClean="0">
                <a:ln w="0"/>
                <a:solidFill>
                  <a:schemeClr val="accent1"/>
                </a:solidFill>
                <a:effectLst>
                  <a:outerShdw blurRad="38100" dist="25400" dir="5400000" algn="ctr" rotWithShape="0">
                    <a:srgbClr val="6E747A">
                      <a:alpha val="43000"/>
                    </a:srgbClr>
                  </a:outerShdw>
                </a:effectLst>
              </a:rPr>
              <a:t>ROUGH </a:t>
            </a:r>
          </a:p>
          <a:p>
            <a:pPr algn="ctr"/>
            <a:r>
              <a:rPr lang="en-US" sz="4000" b="1" dirty="0" smtClean="0">
                <a:ln w="0"/>
                <a:solidFill>
                  <a:schemeClr val="accent1"/>
                </a:solidFill>
                <a:effectLst>
                  <a:outerShdw blurRad="38100" dist="25400" dir="5400000" algn="ctr" rotWithShape="0">
                    <a:srgbClr val="6E747A">
                      <a:alpha val="43000"/>
                    </a:srgbClr>
                  </a:outerShdw>
                </a:effectLst>
              </a:rPr>
              <a:t>DRAFT II</a:t>
            </a:r>
            <a:endParaRPr lang="en-US" sz="4000" b="1" dirty="0">
              <a:ln w="0"/>
              <a:solidFill>
                <a:schemeClr val="accent1"/>
              </a:solidFill>
              <a:effectLst>
                <a:outerShdw blurRad="38100" dist="25400" dir="5400000" algn="ctr" rotWithShape="0">
                  <a:srgbClr val="6E747A">
                    <a:alpha val="43000"/>
                  </a:srgbClr>
                </a:outerShdw>
              </a:effectLst>
            </a:endParaRPr>
          </a:p>
        </p:txBody>
      </p:sp>
      <p:sp>
        <p:nvSpPr>
          <p:cNvPr id="3" name="Round Diagonal Corner Rectangle 2"/>
          <p:cNvSpPr/>
          <p:nvPr/>
        </p:nvSpPr>
        <p:spPr>
          <a:xfrm>
            <a:off x="2610997" y="1178804"/>
            <a:ext cx="5960125" cy="4968606"/>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US" dirty="0"/>
              <a:t>The 9/11 attacks, among history’s darkest events, had shaken the world as hijacked planes destroyed the Twin Towers, struck the Pentagon, and crashed in Pennsylvania. Nearly 3,000 lives had been lost, exposing global vulnerability to terrorism. The tragedy had reshaped world politics, security, and foreign policies, leading the United States to launch the “War on Terror” and enforce stricter global security. Its lasting impact had reminded nations of vigilance, unity, and cooperation against terrorism.</a:t>
            </a:r>
          </a:p>
        </p:txBody>
      </p:sp>
      <p:sp>
        <p:nvSpPr>
          <p:cNvPr id="4" name="Flowchart: Terminator 3"/>
          <p:cNvSpPr/>
          <p:nvPr/>
        </p:nvSpPr>
        <p:spPr>
          <a:xfrm>
            <a:off x="649995" y="594911"/>
            <a:ext cx="8240617" cy="1421176"/>
          </a:xfrm>
          <a:prstGeom prst="flowChartTermina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Title: Terrorism </a:t>
            </a:r>
            <a:r>
              <a:rPr lang="en-US" b="1" dirty="0"/>
              <a:t>and the Reshaping of Global </a:t>
            </a:r>
            <a:r>
              <a:rPr lang="en-US" b="1" dirty="0" smtClean="0"/>
              <a:t>Security</a:t>
            </a:r>
            <a:endParaRPr lang="en-US" b="1" dirty="0"/>
          </a:p>
        </p:txBody>
      </p:sp>
    </p:spTree>
    <p:extLst>
      <p:ext uri="{BB962C8B-B14F-4D97-AF65-F5344CB8AC3E}">
        <p14:creationId xmlns:p14="http://schemas.microsoft.com/office/powerpoint/2010/main" val="9254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p:cTn id="23" dur="1000" fill="hold"/>
                                        <p:tgtEl>
                                          <p:spTgt spid="3"/>
                                        </p:tgtEl>
                                        <p:attrNameLst>
                                          <p:attrName>ppt_w</p:attrName>
                                        </p:attrNameLst>
                                      </p:cBhvr>
                                      <p:tavLst>
                                        <p:tav tm="0">
                                          <p:val>
                                            <p:fltVal val="0"/>
                                          </p:val>
                                        </p:tav>
                                        <p:tav tm="100000">
                                          <p:val>
                                            <p:strVal val="#ppt_w"/>
                                          </p:val>
                                        </p:tav>
                                      </p:tavLst>
                                    </p:anim>
                                    <p:anim calcmode="lin" valueType="num">
                                      <p:cBhvr>
                                        <p:cTn id="24" dur="1000" fill="hold"/>
                                        <p:tgtEl>
                                          <p:spTgt spid="3"/>
                                        </p:tgtEl>
                                        <p:attrNameLst>
                                          <p:attrName>ppt_h</p:attrName>
                                        </p:attrNameLst>
                                      </p:cBhvr>
                                      <p:tavLst>
                                        <p:tav tm="0">
                                          <p:val>
                                            <p:fltVal val="0"/>
                                          </p:val>
                                        </p:tav>
                                        <p:tav tm="100000">
                                          <p:val>
                                            <p:strVal val="#ppt_h"/>
                                          </p:val>
                                        </p:tav>
                                      </p:tavLst>
                                    </p:anim>
                                    <p:anim calcmode="lin" valueType="num">
                                      <p:cBhvr>
                                        <p:cTn id="25" dur="1000" fill="hold"/>
                                        <p:tgtEl>
                                          <p:spTgt spid="3"/>
                                        </p:tgtEl>
                                        <p:attrNameLst>
                                          <p:attrName>style.rotation</p:attrName>
                                        </p:attrNameLst>
                                      </p:cBhvr>
                                      <p:tavLst>
                                        <p:tav tm="0">
                                          <p:val>
                                            <p:fltVal val="90"/>
                                          </p:val>
                                        </p:tav>
                                        <p:tav tm="100000">
                                          <p:val>
                                            <p:fltVal val="0"/>
                                          </p:val>
                                        </p:tav>
                                      </p:tavLst>
                                    </p:anim>
                                    <p:animEffect transition="in" filter="fade">
                                      <p:cBhvr>
                                        <p:cTn id="26"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Takeaways</a:t>
            </a:r>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a:buFont typeface="Wingdings" panose="05000000000000000000" pitchFamily="2" charset="2"/>
              <a:buChar char="Ø"/>
            </a:pPr>
            <a:r>
              <a:rPr lang="en-US" dirty="0" smtClean="0"/>
              <a:t>Length</a:t>
            </a:r>
            <a:r>
              <a:rPr lang="en-US" dirty="0"/>
              <a:t>: 1/3 of original passage</a:t>
            </a:r>
          </a:p>
          <a:p>
            <a:pPr>
              <a:buFont typeface="Wingdings" panose="05000000000000000000" pitchFamily="2" charset="2"/>
              <a:buChar char="Ø"/>
            </a:pPr>
            <a:r>
              <a:rPr lang="en-US" dirty="0"/>
              <a:t>Nothing of your own</a:t>
            </a:r>
          </a:p>
          <a:p>
            <a:pPr>
              <a:buFont typeface="Wingdings" panose="05000000000000000000" pitchFamily="2" charset="2"/>
              <a:buChar char="Ø"/>
            </a:pPr>
            <a:r>
              <a:rPr lang="en-US" dirty="0"/>
              <a:t>Three </a:t>
            </a:r>
            <a:r>
              <a:rPr lang="en-US" dirty="0" smtClean="0"/>
              <a:t>drafts</a:t>
            </a:r>
          </a:p>
          <a:p>
            <a:pPr>
              <a:buFont typeface="Wingdings" panose="05000000000000000000" pitchFamily="2" charset="2"/>
              <a:buChar char="Ø"/>
            </a:pPr>
            <a:r>
              <a:rPr lang="en-US" dirty="0"/>
              <a:t>One short, suitable </a:t>
            </a:r>
            <a:r>
              <a:rPr lang="en-US" dirty="0" smtClean="0"/>
              <a:t>title</a:t>
            </a:r>
          </a:p>
          <a:p>
            <a:pPr>
              <a:buFont typeface="Wingdings" panose="05000000000000000000" pitchFamily="2" charset="2"/>
              <a:buChar char="Ø"/>
            </a:pPr>
            <a:r>
              <a:rPr lang="en-US" dirty="0"/>
              <a:t>Style: Past tense, Indirect speech, Passive voice, Third person</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440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udge Sundar Laal Jolly LLB 2 meme template | meme template ..."/>
          <p:cNvPicPr>
            <a:picLocks noChangeAspect="1" noChangeArrowheads="1"/>
          </p:cNvPicPr>
          <p:nvPr/>
        </p:nvPicPr>
        <p:blipFill rotWithShape="1">
          <a:blip r:embed="rId2">
            <a:extLst>
              <a:ext uri="{28A0092B-C50C-407E-A947-70E740481C1C}">
                <a14:useLocalDpi xmlns:a14="http://schemas.microsoft.com/office/drawing/2010/main" val="0"/>
              </a:ext>
            </a:extLst>
          </a:blip>
          <a:srcRect l="16345" t="9432" r="22752" b="447"/>
          <a:stretch/>
        </p:blipFill>
        <p:spPr bwMode="auto">
          <a:xfrm>
            <a:off x="958466" y="462709"/>
            <a:ext cx="7425369" cy="6180462"/>
          </a:xfrm>
          <a:prstGeom prst="rect">
            <a:avLst/>
          </a:prstGeom>
          <a:noFill/>
          <a:extLst>
            <a:ext uri="{909E8E84-426E-40DD-AFC4-6F175D3DCCD1}">
              <a14:hiddenFill xmlns:a14="http://schemas.microsoft.com/office/drawing/2010/main">
                <a:solidFill>
                  <a:srgbClr val="FFFFFF"/>
                </a:solidFill>
              </a14:hiddenFill>
            </a:ext>
          </a:extLst>
        </p:spPr>
      </p:pic>
      <p:sp>
        <p:nvSpPr>
          <p:cNvPr id="2" name="Horizontal Scroll 1"/>
          <p:cNvSpPr/>
          <p:nvPr/>
        </p:nvSpPr>
        <p:spPr>
          <a:xfrm>
            <a:off x="1134737" y="5684703"/>
            <a:ext cx="6555037" cy="782198"/>
          </a:xfrm>
          <a:prstGeom prst="horizontalScrol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4400" dirty="0" smtClean="0">
                <a:solidFill>
                  <a:srgbClr val="FFFF00"/>
                </a:solidFill>
              </a:rPr>
              <a:t>ANY QUESTIONS?</a:t>
            </a:r>
            <a:endParaRPr lang="en-US" sz="4400" dirty="0">
              <a:solidFill>
                <a:srgbClr val="FFFF00"/>
              </a:solidFill>
            </a:endParaRPr>
          </a:p>
        </p:txBody>
      </p:sp>
    </p:spTree>
    <p:extLst>
      <p:ext uri="{BB962C8B-B14F-4D97-AF65-F5344CB8AC3E}">
        <p14:creationId xmlns:p14="http://schemas.microsoft.com/office/powerpoint/2010/main" val="2180732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Purpose</a:t>
            </a:r>
            <a:r>
              <a:rPr lang="en-US" dirty="0" smtClean="0"/>
              <a:t> of Precis Writing</a:t>
            </a:r>
            <a:endParaRPr dirty="0"/>
          </a:p>
        </p:txBody>
      </p:sp>
      <p:sp>
        <p:nvSpPr>
          <p:cNvPr id="3" name="Content Placeholder 2"/>
          <p:cNvSpPr>
            <a:spLocks noGrp="1"/>
          </p:cNvSpPr>
          <p:nvPr>
            <p:ph idx="1"/>
          </p:nvPr>
        </p:nvSpPr>
        <p:spPr/>
        <p:txBody>
          <a:bodyPr/>
          <a:lstStyle/>
          <a:p>
            <a:pPr marL="0" indent="0">
              <a:buNone/>
            </a:pPr>
            <a:endParaRPr dirty="0"/>
          </a:p>
        </p:txBody>
      </p:sp>
      <p:sp>
        <p:nvSpPr>
          <p:cNvPr id="4" name="Flowchart: Terminator 3"/>
          <p:cNvSpPr/>
          <p:nvPr/>
        </p:nvSpPr>
        <p:spPr>
          <a:xfrm>
            <a:off x="457200" y="1859259"/>
            <a:ext cx="4048699" cy="73813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Wingdings" panose="05000000000000000000" pitchFamily="2" charset="2"/>
              <a:buChar char="ü"/>
            </a:pPr>
            <a:r>
              <a:rPr lang="en-US" dirty="0"/>
              <a:t>Precis writing tests comprehension, analysis, and expression</a:t>
            </a:r>
            <a:r>
              <a:rPr lang="en-US" dirty="0" smtClean="0"/>
              <a:t>.</a:t>
            </a:r>
            <a:endParaRPr lang="en-US" dirty="0"/>
          </a:p>
        </p:txBody>
      </p:sp>
      <p:sp>
        <p:nvSpPr>
          <p:cNvPr id="5" name="Flowchart: Terminator 4"/>
          <p:cNvSpPr/>
          <p:nvPr/>
        </p:nvSpPr>
        <p:spPr>
          <a:xfrm>
            <a:off x="457200" y="2635464"/>
            <a:ext cx="4109292" cy="738130"/>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Wingdings" panose="05000000000000000000" pitchFamily="2" charset="2"/>
              <a:buChar char="ü"/>
            </a:pPr>
            <a:r>
              <a:rPr lang="en-US" dirty="0"/>
              <a:t>It is a summary written in concise form</a:t>
            </a:r>
            <a:r>
              <a:rPr lang="en-US" dirty="0" smtClean="0"/>
              <a:t>.</a:t>
            </a:r>
            <a:endParaRPr lang="en-US" dirty="0"/>
          </a:p>
        </p:txBody>
      </p:sp>
      <p:sp>
        <p:nvSpPr>
          <p:cNvPr id="6" name="Flowchart: Terminator 5"/>
          <p:cNvSpPr/>
          <p:nvPr/>
        </p:nvSpPr>
        <p:spPr>
          <a:xfrm>
            <a:off x="4412255" y="4087259"/>
            <a:ext cx="3955055" cy="749147"/>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Wingdings" panose="05000000000000000000" pitchFamily="2" charset="2"/>
              <a:buChar char="ü"/>
            </a:pPr>
            <a:r>
              <a:rPr lang="en-US" dirty="0" smtClean="0"/>
              <a:t>To </a:t>
            </a:r>
            <a:r>
              <a:rPr lang="en-US" dirty="0"/>
              <a:t>express the core idea briefly, clearly, and accurately</a:t>
            </a:r>
            <a:r>
              <a:rPr lang="en-US" dirty="0" smtClean="0"/>
              <a:t>.</a:t>
            </a:r>
            <a:endParaRPr lang="en-US" dirty="0"/>
          </a:p>
        </p:txBody>
      </p:sp>
      <p:sp>
        <p:nvSpPr>
          <p:cNvPr id="7" name="Flowchart: Terminator 6"/>
          <p:cNvSpPr/>
          <p:nvPr/>
        </p:nvSpPr>
        <p:spPr>
          <a:xfrm>
            <a:off x="4572000" y="4924540"/>
            <a:ext cx="3922005" cy="749147"/>
          </a:xfrm>
          <a:prstGeom prst="flowChartTerminator">
            <a:avLst/>
          </a:prstGeom>
        </p:spPr>
        <p:style>
          <a:lnRef idx="2">
            <a:schemeClr val="accent1"/>
          </a:lnRef>
          <a:fillRef idx="1">
            <a:schemeClr val="lt1"/>
          </a:fillRef>
          <a:effectRef idx="0">
            <a:schemeClr val="accent1"/>
          </a:effectRef>
          <a:fontRef idx="minor">
            <a:schemeClr val="dk1"/>
          </a:fontRef>
        </p:style>
        <p:txBody>
          <a:bodyPr rtlCol="0" anchor="ctr"/>
          <a:lstStyle/>
          <a:p>
            <a:pPr>
              <a:buFont typeface="Wingdings" panose="05000000000000000000" pitchFamily="2" charset="2"/>
              <a:buChar char="ü"/>
            </a:pPr>
            <a:r>
              <a:rPr lang="en-US"/>
              <a:t>Reflects candidate’s clarity, discipline, and command of English</a:t>
            </a:r>
            <a:endParaRPr lang="en-US" dirty="0"/>
          </a:p>
        </p:txBody>
      </p:sp>
      <p:sp>
        <p:nvSpPr>
          <p:cNvPr id="8" name="Pentagon 7"/>
          <p:cNvSpPr/>
          <p:nvPr/>
        </p:nvSpPr>
        <p:spPr>
          <a:xfrm>
            <a:off x="1795750" y="3437264"/>
            <a:ext cx="3547431" cy="649995"/>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dirty="0" smtClean="0"/>
              <a:t>PURPOSE</a:t>
            </a:r>
            <a:endParaRPr 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1)">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1000" fill="hold"/>
                                        <p:tgtEl>
                                          <p:spTgt spid="8"/>
                                        </p:tgtEl>
                                        <p:attrNameLst>
                                          <p:attrName>ppt_w</p:attrName>
                                        </p:attrNameLst>
                                      </p:cBhvr>
                                      <p:tavLst>
                                        <p:tav tm="0">
                                          <p:val>
                                            <p:fltVal val="0"/>
                                          </p:val>
                                        </p:tav>
                                        <p:tav tm="100000">
                                          <p:val>
                                            <p:strVal val="#ppt_w"/>
                                          </p:val>
                                        </p:tav>
                                      </p:tavLst>
                                    </p:anim>
                                    <p:anim calcmode="lin" valueType="num">
                                      <p:cBhvr>
                                        <p:cTn id="17" dur="1000" fill="hold"/>
                                        <p:tgtEl>
                                          <p:spTgt spid="8"/>
                                        </p:tgtEl>
                                        <p:attrNameLst>
                                          <p:attrName>ppt_h</p:attrName>
                                        </p:attrNameLst>
                                      </p:cBhvr>
                                      <p:tavLst>
                                        <p:tav tm="0">
                                          <p:val>
                                            <p:fltVal val="0"/>
                                          </p:val>
                                        </p:tav>
                                        <p:tav tm="100000">
                                          <p:val>
                                            <p:strVal val="#ppt_h"/>
                                          </p:val>
                                        </p:tav>
                                      </p:tavLst>
                                    </p:anim>
                                    <p:anim calcmode="lin" valueType="num">
                                      <p:cBhvr>
                                        <p:cTn id="18" dur="1000" fill="hold"/>
                                        <p:tgtEl>
                                          <p:spTgt spid="8"/>
                                        </p:tgtEl>
                                        <p:attrNameLst>
                                          <p:attrName>style.rotation</p:attrName>
                                        </p:attrNameLst>
                                      </p:cBhvr>
                                      <p:tavLst>
                                        <p:tav tm="0">
                                          <p:val>
                                            <p:fltVal val="90"/>
                                          </p:val>
                                        </p:tav>
                                        <p:tav tm="100000">
                                          <p:val>
                                            <p:fltVal val="0"/>
                                          </p:val>
                                        </p:tav>
                                      </p:tavLst>
                                    </p:anim>
                                    <p:animEffect transition="in" filter="fade">
                                      <p:cBhvr>
                                        <p:cTn id="19" dur="1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xit" presetSubtype="32" fill="hold" grpId="0" nodeType="clickEffect">
                                  <p:stCondLst>
                                    <p:cond delay="0"/>
                                  </p:stCondLst>
                                  <p:childTnLst>
                                    <p:animEffect transition="out" filter="circle(out)">
                                      <p:cBhvr>
                                        <p:cTn id="23" dur="2000"/>
                                        <p:tgtEl>
                                          <p:spTgt spid="6"/>
                                        </p:tgtEl>
                                      </p:cBhvr>
                                    </p:animEffect>
                                    <p:set>
                                      <p:cBhvr>
                                        <p:cTn id="24" dur="1" fill="hold">
                                          <p:stCondLst>
                                            <p:cond delay="19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of Precis </a:t>
            </a:r>
            <a:r>
              <a:rPr lang="en-US" dirty="0" smtClean="0"/>
              <a:t>Writing</a:t>
            </a:r>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5" name="Flowchart: Alternate Process 4"/>
          <p:cNvSpPr/>
          <p:nvPr/>
        </p:nvSpPr>
        <p:spPr>
          <a:xfrm>
            <a:off x="583895" y="1691088"/>
            <a:ext cx="1977526" cy="4357171"/>
          </a:xfrm>
          <a:prstGeom prst="flowChartAlternateProcess">
            <a:avLst/>
          </a:prstGeom>
        </p:spPr>
        <p:style>
          <a:lnRef idx="1">
            <a:schemeClr val="accent1"/>
          </a:lnRef>
          <a:fillRef idx="1001">
            <a:schemeClr val="lt2"/>
          </a:fillRef>
          <a:effectRef idx="2">
            <a:schemeClr val="accent1"/>
          </a:effectRef>
          <a:fontRef idx="minor">
            <a:schemeClr val="lt1"/>
          </a:fontRef>
        </p:style>
        <p:txBody>
          <a:bodyPr rtlCol="0" anchor="ctr"/>
          <a:lstStyle/>
          <a:p>
            <a:pPr algn="ctr"/>
            <a:r>
              <a:rPr lang="en-US" sz="4000" dirty="0" smtClean="0">
                <a:solidFill>
                  <a:srgbClr val="FF0000"/>
                </a:solidFill>
              </a:rPr>
              <a:t>RULES</a:t>
            </a:r>
            <a:endParaRPr lang="en-US" sz="4000" dirty="0">
              <a:solidFill>
                <a:srgbClr val="FF0000"/>
              </a:solidFill>
            </a:endParaRPr>
          </a:p>
        </p:txBody>
      </p:sp>
      <p:sp>
        <p:nvSpPr>
          <p:cNvPr id="6" name="Flowchart: Data 5"/>
          <p:cNvSpPr/>
          <p:nvPr/>
        </p:nvSpPr>
        <p:spPr>
          <a:xfrm>
            <a:off x="2379644" y="1841613"/>
            <a:ext cx="5255046" cy="453952"/>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Written in Indirect Speech</a:t>
            </a:r>
            <a:endParaRPr lang="en-US" dirty="0"/>
          </a:p>
        </p:txBody>
      </p:sp>
      <p:sp>
        <p:nvSpPr>
          <p:cNvPr id="8" name="Flowchart: Data 7"/>
          <p:cNvSpPr/>
          <p:nvPr/>
        </p:nvSpPr>
        <p:spPr>
          <a:xfrm>
            <a:off x="2379642" y="2351689"/>
            <a:ext cx="5398265" cy="430155"/>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Third Person narration</a:t>
            </a:r>
            <a:endParaRPr lang="en-US" dirty="0"/>
          </a:p>
        </p:txBody>
      </p:sp>
      <p:sp>
        <p:nvSpPr>
          <p:cNvPr id="9" name="Flowchart: Data 8"/>
          <p:cNvSpPr/>
          <p:nvPr/>
        </p:nvSpPr>
        <p:spPr>
          <a:xfrm>
            <a:off x="2363806" y="3055294"/>
            <a:ext cx="5519451" cy="387151"/>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Past Tense</a:t>
            </a:r>
            <a:endParaRPr lang="en-US" dirty="0"/>
          </a:p>
        </p:txBody>
      </p:sp>
      <p:sp>
        <p:nvSpPr>
          <p:cNvPr id="10" name="Flowchart: Data 9"/>
          <p:cNvSpPr/>
          <p:nvPr/>
        </p:nvSpPr>
        <p:spPr>
          <a:xfrm>
            <a:off x="2379643" y="3625007"/>
            <a:ext cx="5398265" cy="410698"/>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Passive Voice preferred</a:t>
            </a:r>
            <a:endParaRPr lang="en-US" dirty="0"/>
          </a:p>
        </p:txBody>
      </p:sp>
      <p:sp>
        <p:nvSpPr>
          <p:cNvPr id="11" name="Flowchart: Data 10"/>
          <p:cNvSpPr/>
          <p:nvPr/>
        </p:nvSpPr>
        <p:spPr>
          <a:xfrm>
            <a:off x="2303214" y="4188427"/>
            <a:ext cx="5589684" cy="433516"/>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Avoid examples and details</a:t>
            </a:r>
            <a:endParaRPr lang="en-US" dirty="0"/>
          </a:p>
        </p:txBody>
      </p:sp>
      <p:sp>
        <p:nvSpPr>
          <p:cNvPr id="12" name="Flowchart: Data 11"/>
          <p:cNvSpPr/>
          <p:nvPr/>
        </p:nvSpPr>
        <p:spPr>
          <a:xfrm>
            <a:off x="2303215" y="4726974"/>
            <a:ext cx="5805200" cy="511138"/>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Concise, clear, and faithful to the text</a:t>
            </a:r>
            <a:endParaRPr lang="en-US" dirty="0"/>
          </a:p>
        </p:txBody>
      </p:sp>
      <p:sp>
        <p:nvSpPr>
          <p:cNvPr id="13" name="Flowchart: Data 12"/>
          <p:cNvSpPr/>
          <p:nvPr/>
        </p:nvSpPr>
        <p:spPr>
          <a:xfrm>
            <a:off x="2250193" y="5405707"/>
            <a:ext cx="5858221" cy="400181"/>
          </a:xfrm>
          <a:prstGeom prst="flowChartInputOutput">
            <a:avLst/>
          </a:prstGeom>
        </p:spPr>
        <p:style>
          <a:lnRef idx="2">
            <a:schemeClr val="accent4"/>
          </a:lnRef>
          <a:fillRef idx="1">
            <a:schemeClr val="lt1"/>
          </a:fillRef>
          <a:effectRef idx="0">
            <a:schemeClr val="accent4"/>
          </a:effectRef>
          <a:fontRef idx="minor">
            <a:schemeClr val="dk1"/>
          </a:fontRef>
        </p:style>
        <p:txBody>
          <a:bodyPr rtlCol="0" anchor="ctr"/>
          <a:lstStyle/>
          <a:p>
            <a:r>
              <a:rPr lang="en-US" dirty="0"/>
              <a:t>No personal opinions or additions</a:t>
            </a:r>
            <a:endParaRPr lang="en-US" dirty="0"/>
          </a:p>
        </p:txBody>
      </p:sp>
    </p:spTree>
    <p:extLst>
      <p:ext uri="{BB962C8B-B14F-4D97-AF65-F5344CB8AC3E}">
        <p14:creationId xmlns:p14="http://schemas.microsoft.com/office/powerpoint/2010/main" val="519770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ppt_w</p:attrName>
                                        </p:attrNameLst>
                                      </p:cBhvr>
                                      <p:tavLst>
                                        <p:tav tm="0">
                                          <p:val>
                                            <p:fltVal val="0"/>
                                          </p:val>
                                        </p:tav>
                                        <p:tav tm="100000">
                                          <p:val>
                                            <p:strVal val="#ppt_w"/>
                                          </p:val>
                                        </p:tav>
                                      </p:tavLst>
                                    </p:anim>
                                    <p:anim calcmode="lin" valueType="num">
                                      <p:cBhvr>
                                        <p:cTn id="21" dur="1000" fill="hold"/>
                                        <p:tgtEl>
                                          <p:spTgt spid="8"/>
                                        </p:tgtEl>
                                        <p:attrNameLst>
                                          <p:attrName>ppt_h</p:attrName>
                                        </p:attrNameLst>
                                      </p:cBhvr>
                                      <p:tavLst>
                                        <p:tav tm="0">
                                          <p:val>
                                            <p:fltVal val="0"/>
                                          </p:val>
                                        </p:tav>
                                        <p:tav tm="100000">
                                          <p:val>
                                            <p:strVal val="#ppt_h"/>
                                          </p:val>
                                        </p:tav>
                                      </p:tavLst>
                                    </p:anim>
                                    <p:anim calcmode="lin" valueType="num">
                                      <p:cBhvr>
                                        <p:cTn id="22" dur="1000" fill="hold"/>
                                        <p:tgtEl>
                                          <p:spTgt spid="8"/>
                                        </p:tgtEl>
                                        <p:attrNameLst>
                                          <p:attrName>style.rotation</p:attrName>
                                        </p:attrNameLst>
                                      </p:cBhvr>
                                      <p:tavLst>
                                        <p:tav tm="0">
                                          <p:val>
                                            <p:fltVal val="90"/>
                                          </p:val>
                                        </p:tav>
                                        <p:tav tm="100000">
                                          <p:val>
                                            <p:fltVal val="0"/>
                                          </p:val>
                                        </p:tav>
                                      </p:tavLst>
                                    </p:anim>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1000" fill="hold"/>
                                        <p:tgtEl>
                                          <p:spTgt spid="9"/>
                                        </p:tgtEl>
                                        <p:attrNameLst>
                                          <p:attrName>ppt_w</p:attrName>
                                        </p:attrNameLst>
                                      </p:cBhvr>
                                      <p:tavLst>
                                        <p:tav tm="0">
                                          <p:val>
                                            <p:fltVal val="0"/>
                                          </p:val>
                                        </p:tav>
                                        <p:tav tm="100000">
                                          <p:val>
                                            <p:strVal val="#ppt_w"/>
                                          </p:val>
                                        </p:tav>
                                      </p:tavLst>
                                    </p:anim>
                                    <p:anim calcmode="lin" valueType="num">
                                      <p:cBhvr>
                                        <p:cTn id="29" dur="1000" fill="hold"/>
                                        <p:tgtEl>
                                          <p:spTgt spid="9"/>
                                        </p:tgtEl>
                                        <p:attrNameLst>
                                          <p:attrName>ppt_h</p:attrName>
                                        </p:attrNameLst>
                                      </p:cBhvr>
                                      <p:tavLst>
                                        <p:tav tm="0">
                                          <p:val>
                                            <p:fltVal val="0"/>
                                          </p:val>
                                        </p:tav>
                                        <p:tav tm="100000">
                                          <p:val>
                                            <p:strVal val="#ppt_h"/>
                                          </p:val>
                                        </p:tav>
                                      </p:tavLst>
                                    </p:anim>
                                    <p:anim calcmode="lin" valueType="num">
                                      <p:cBhvr>
                                        <p:cTn id="30" dur="1000" fill="hold"/>
                                        <p:tgtEl>
                                          <p:spTgt spid="9"/>
                                        </p:tgtEl>
                                        <p:attrNameLst>
                                          <p:attrName>style.rotation</p:attrName>
                                        </p:attrNameLst>
                                      </p:cBhvr>
                                      <p:tavLst>
                                        <p:tav tm="0">
                                          <p:val>
                                            <p:fltVal val="90"/>
                                          </p:val>
                                        </p:tav>
                                        <p:tav tm="100000">
                                          <p:val>
                                            <p:fltVal val="0"/>
                                          </p:val>
                                        </p:tav>
                                      </p:tavLst>
                                    </p:anim>
                                    <p:animEffect transition="in" filter="fade">
                                      <p:cBhvr>
                                        <p:cTn id="31" dur="10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1000" fill="hold"/>
                                        <p:tgtEl>
                                          <p:spTgt spid="10"/>
                                        </p:tgtEl>
                                        <p:attrNameLst>
                                          <p:attrName>ppt_w</p:attrName>
                                        </p:attrNameLst>
                                      </p:cBhvr>
                                      <p:tavLst>
                                        <p:tav tm="0">
                                          <p:val>
                                            <p:fltVal val="0"/>
                                          </p:val>
                                        </p:tav>
                                        <p:tav tm="100000">
                                          <p:val>
                                            <p:strVal val="#ppt_w"/>
                                          </p:val>
                                        </p:tav>
                                      </p:tavLst>
                                    </p:anim>
                                    <p:anim calcmode="lin" valueType="num">
                                      <p:cBhvr>
                                        <p:cTn id="37" dur="1000" fill="hold"/>
                                        <p:tgtEl>
                                          <p:spTgt spid="10"/>
                                        </p:tgtEl>
                                        <p:attrNameLst>
                                          <p:attrName>ppt_h</p:attrName>
                                        </p:attrNameLst>
                                      </p:cBhvr>
                                      <p:tavLst>
                                        <p:tav tm="0">
                                          <p:val>
                                            <p:fltVal val="0"/>
                                          </p:val>
                                        </p:tav>
                                        <p:tav tm="100000">
                                          <p:val>
                                            <p:strVal val="#ppt_h"/>
                                          </p:val>
                                        </p:tav>
                                      </p:tavLst>
                                    </p:anim>
                                    <p:anim calcmode="lin" valueType="num">
                                      <p:cBhvr>
                                        <p:cTn id="38" dur="1000" fill="hold"/>
                                        <p:tgtEl>
                                          <p:spTgt spid="10"/>
                                        </p:tgtEl>
                                        <p:attrNameLst>
                                          <p:attrName>style.rotation</p:attrName>
                                        </p:attrNameLst>
                                      </p:cBhvr>
                                      <p:tavLst>
                                        <p:tav tm="0">
                                          <p:val>
                                            <p:fltVal val="90"/>
                                          </p:val>
                                        </p:tav>
                                        <p:tav tm="100000">
                                          <p:val>
                                            <p:fltVal val="0"/>
                                          </p:val>
                                        </p:tav>
                                      </p:tavLst>
                                    </p:anim>
                                    <p:animEffect transition="in" filter="fade">
                                      <p:cBhvr>
                                        <p:cTn id="39" dur="10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fill="hold"/>
                                        <p:tgtEl>
                                          <p:spTgt spid="11"/>
                                        </p:tgtEl>
                                        <p:attrNameLst>
                                          <p:attrName>ppt_w</p:attrName>
                                        </p:attrNameLst>
                                      </p:cBhvr>
                                      <p:tavLst>
                                        <p:tav tm="0">
                                          <p:val>
                                            <p:fltVal val="0"/>
                                          </p:val>
                                        </p:tav>
                                        <p:tav tm="100000">
                                          <p:val>
                                            <p:strVal val="#ppt_w"/>
                                          </p:val>
                                        </p:tav>
                                      </p:tavLst>
                                    </p:anim>
                                    <p:anim calcmode="lin" valueType="num">
                                      <p:cBhvr>
                                        <p:cTn id="45" dur="1000" fill="hold"/>
                                        <p:tgtEl>
                                          <p:spTgt spid="11"/>
                                        </p:tgtEl>
                                        <p:attrNameLst>
                                          <p:attrName>ppt_h</p:attrName>
                                        </p:attrNameLst>
                                      </p:cBhvr>
                                      <p:tavLst>
                                        <p:tav tm="0">
                                          <p:val>
                                            <p:fltVal val="0"/>
                                          </p:val>
                                        </p:tav>
                                        <p:tav tm="100000">
                                          <p:val>
                                            <p:strVal val="#ppt_h"/>
                                          </p:val>
                                        </p:tav>
                                      </p:tavLst>
                                    </p:anim>
                                    <p:anim calcmode="lin" valueType="num">
                                      <p:cBhvr>
                                        <p:cTn id="46" dur="1000" fill="hold"/>
                                        <p:tgtEl>
                                          <p:spTgt spid="11"/>
                                        </p:tgtEl>
                                        <p:attrNameLst>
                                          <p:attrName>style.rotation</p:attrName>
                                        </p:attrNameLst>
                                      </p:cBhvr>
                                      <p:tavLst>
                                        <p:tav tm="0">
                                          <p:val>
                                            <p:fltVal val="90"/>
                                          </p:val>
                                        </p:tav>
                                        <p:tav tm="100000">
                                          <p:val>
                                            <p:fltVal val="0"/>
                                          </p:val>
                                        </p:tav>
                                      </p:tavLst>
                                    </p:anim>
                                    <p:animEffect transition="in" filter="fade">
                                      <p:cBhvr>
                                        <p:cTn id="47" dur="1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p:cTn id="52" dur="1000" fill="hold"/>
                                        <p:tgtEl>
                                          <p:spTgt spid="12"/>
                                        </p:tgtEl>
                                        <p:attrNameLst>
                                          <p:attrName>ppt_w</p:attrName>
                                        </p:attrNameLst>
                                      </p:cBhvr>
                                      <p:tavLst>
                                        <p:tav tm="0">
                                          <p:val>
                                            <p:fltVal val="0"/>
                                          </p:val>
                                        </p:tav>
                                        <p:tav tm="100000">
                                          <p:val>
                                            <p:strVal val="#ppt_w"/>
                                          </p:val>
                                        </p:tav>
                                      </p:tavLst>
                                    </p:anim>
                                    <p:anim calcmode="lin" valueType="num">
                                      <p:cBhvr>
                                        <p:cTn id="53" dur="1000" fill="hold"/>
                                        <p:tgtEl>
                                          <p:spTgt spid="12"/>
                                        </p:tgtEl>
                                        <p:attrNameLst>
                                          <p:attrName>ppt_h</p:attrName>
                                        </p:attrNameLst>
                                      </p:cBhvr>
                                      <p:tavLst>
                                        <p:tav tm="0">
                                          <p:val>
                                            <p:fltVal val="0"/>
                                          </p:val>
                                        </p:tav>
                                        <p:tav tm="100000">
                                          <p:val>
                                            <p:strVal val="#ppt_h"/>
                                          </p:val>
                                        </p:tav>
                                      </p:tavLst>
                                    </p:anim>
                                    <p:anim calcmode="lin" valueType="num">
                                      <p:cBhvr>
                                        <p:cTn id="54" dur="1000" fill="hold"/>
                                        <p:tgtEl>
                                          <p:spTgt spid="12"/>
                                        </p:tgtEl>
                                        <p:attrNameLst>
                                          <p:attrName>style.rotation</p:attrName>
                                        </p:attrNameLst>
                                      </p:cBhvr>
                                      <p:tavLst>
                                        <p:tav tm="0">
                                          <p:val>
                                            <p:fltVal val="90"/>
                                          </p:val>
                                        </p:tav>
                                        <p:tav tm="100000">
                                          <p:val>
                                            <p:fltVal val="0"/>
                                          </p:val>
                                        </p:tav>
                                      </p:tavLst>
                                    </p:anim>
                                    <p:animEffect transition="in" filter="fade">
                                      <p:cBhvr>
                                        <p:cTn id="55" dur="1000"/>
                                        <p:tgtEl>
                                          <p:spTgt spid="12"/>
                                        </p:tgtEl>
                                      </p:cBhvr>
                                    </p:animEffect>
                                  </p:childTnLst>
                                </p:cTn>
                              </p:par>
                            </p:childTnLst>
                          </p:cTn>
                        </p:par>
                      </p:childTnLst>
                    </p:cTn>
                  </p:par>
                  <p:par>
                    <p:cTn id="56" fill="hold">
                      <p:stCondLst>
                        <p:cond delay="indefinite"/>
                      </p:stCondLst>
                      <p:childTnLst>
                        <p:par>
                          <p:cTn id="57" fill="hold">
                            <p:stCondLst>
                              <p:cond delay="0"/>
                            </p:stCondLst>
                            <p:childTnLst>
                              <p:par>
                                <p:cTn id="58" presetID="31"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 calcmode="lin" valueType="num">
                                      <p:cBhvr>
                                        <p:cTn id="60" dur="1000" fill="hold"/>
                                        <p:tgtEl>
                                          <p:spTgt spid="13"/>
                                        </p:tgtEl>
                                        <p:attrNameLst>
                                          <p:attrName>ppt_w</p:attrName>
                                        </p:attrNameLst>
                                      </p:cBhvr>
                                      <p:tavLst>
                                        <p:tav tm="0">
                                          <p:val>
                                            <p:fltVal val="0"/>
                                          </p:val>
                                        </p:tav>
                                        <p:tav tm="100000">
                                          <p:val>
                                            <p:strVal val="#ppt_w"/>
                                          </p:val>
                                        </p:tav>
                                      </p:tavLst>
                                    </p:anim>
                                    <p:anim calcmode="lin" valueType="num">
                                      <p:cBhvr>
                                        <p:cTn id="61" dur="1000" fill="hold"/>
                                        <p:tgtEl>
                                          <p:spTgt spid="13"/>
                                        </p:tgtEl>
                                        <p:attrNameLst>
                                          <p:attrName>ppt_h</p:attrName>
                                        </p:attrNameLst>
                                      </p:cBhvr>
                                      <p:tavLst>
                                        <p:tav tm="0">
                                          <p:val>
                                            <p:fltVal val="0"/>
                                          </p:val>
                                        </p:tav>
                                        <p:tav tm="100000">
                                          <p:val>
                                            <p:strVal val="#ppt_h"/>
                                          </p:val>
                                        </p:tav>
                                      </p:tavLst>
                                    </p:anim>
                                    <p:anim calcmode="lin" valueType="num">
                                      <p:cBhvr>
                                        <p:cTn id="62" dur="1000" fill="hold"/>
                                        <p:tgtEl>
                                          <p:spTgt spid="13"/>
                                        </p:tgtEl>
                                        <p:attrNameLst>
                                          <p:attrName>style.rotation</p:attrName>
                                        </p:attrNameLst>
                                      </p:cBhvr>
                                      <p:tavLst>
                                        <p:tav tm="0">
                                          <p:val>
                                            <p:fltVal val="90"/>
                                          </p:val>
                                        </p:tav>
                                        <p:tav tm="100000">
                                          <p:val>
                                            <p:fltVal val="0"/>
                                          </p:val>
                                        </p:tav>
                                      </p:tavLst>
                                    </p:anim>
                                    <p:animEffect transition="in" filter="fade">
                                      <p:cBhvr>
                                        <p:cTn id="6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060153" y="804231"/>
            <a:ext cx="4737253" cy="96948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Steps to Understand the Passage</a:t>
            </a:r>
          </a:p>
        </p:txBody>
      </p:sp>
      <p:sp>
        <p:nvSpPr>
          <p:cNvPr id="3" name="6-Point Star 2"/>
          <p:cNvSpPr/>
          <p:nvPr/>
        </p:nvSpPr>
        <p:spPr>
          <a:xfrm>
            <a:off x="716096" y="1795750"/>
            <a:ext cx="2688115" cy="2577947"/>
          </a:xfrm>
          <a:prstGeom prst="star6">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dirty="0"/>
              <a:t>First Reading: Skim quickly for overall meaning</a:t>
            </a:r>
            <a:endParaRPr lang="en-US" sz="2000" dirty="0"/>
          </a:p>
        </p:txBody>
      </p:sp>
      <p:sp>
        <p:nvSpPr>
          <p:cNvPr id="4" name="6-Point Star 3"/>
          <p:cNvSpPr/>
          <p:nvPr/>
        </p:nvSpPr>
        <p:spPr>
          <a:xfrm>
            <a:off x="3404211" y="1795749"/>
            <a:ext cx="2688115" cy="2577947"/>
          </a:xfrm>
          <a:prstGeom prst="star6">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dirty="0"/>
              <a:t>Second Reading: Careful and thorough</a:t>
            </a:r>
            <a:endParaRPr lang="en-US" sz="2000" dirty="0"/>
          </a:p>
        </p:txBody>
      </p:sp>
      <p:sp>
        <p:nvSpPr>
          <p:cNvPr id="5" name="6-Point Star 4"/>
          <p:cNvSpPr/>
          <p:nvPr/>
        </p:nvSpPr>
        <p:spPr>
          <a:xfrm>
            <a:off x="6092326" y="1644266"/>
            <a:ext cx="2688115" cy="2880911"/>
          </a:xfrm>
          <a:prstGeom prst="star6">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dirty="0"/>
              <a:t>Third Reading (if needed): Ensure complete understanding</a:t>
            </a:r>
            <a:endParaRPr lang="en-US" sz="2000" dirty="0"/>
          </a:p>
        </p:txBody>
      </p:sp>
    </p:spTree>
    <p:extLst>
      <p:ext uri="{BB962C8B-B14F-4D97-AF65-F5344CB8AC3E}">
        <p14:creationId xmlns:p14="http://schemas.microsoft.com/office/powerpoint/2010/main" val="4291422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Delay 1"/>
          <p:cNvSpPr/>
          <p:nvPr/>
        </p:nvSpPr>
        <p:spPr>
          <a:xfrm>
            <a:off x="341524" y="1013553"/>
            <a:ext cx="2721166" cy="4594034"/>
          </a:xfrm>
          <a:prstGeom prst="flowChartDelay">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smtClean="0">
                <a:ln w="22225">
                  <a:solidFill>
                    <a:schemeClr val="accent2"/>
                  </a:solidFill>
                  <a:prstDash val="solid"/>
                </a:ln>
                <a:solidFill>
                  <a:schemeClr val="tx1"/>
                </a:solidFill>
              </a:rPr>
              <a:t>M</a:t>
            </a:r>
          </a:p>
          <a:p>
            <a:pPr algn="ctr"/>
            <a:r>
              <a:rPr lang="en-US" sz="2400" b="1" dirty="0" smtClean="0">
                <a:ln w="22225">
                  <a:solidFill>
                    <a:schemeClr val="accent2"/>
                  </a:solidFill>
                  <a:prstDash val="solid"/>
                </a:ln>
                <a:solidFill>
                  <a:schemeClr val="tx1"/>
                </a:solidFill>
              </a:rPr>
              <a:t>A</a:t>
            </a:r>
          </a:p>
          <a:p>
            <a:pPr algn="ctr"/>
            <a:r>
              <a:rPr lang="en-US" sz="2400" b="1" dirty="0" smtClean="0">
                <a:ln w="22225">
                  <a:solidFill>
                    <a:schemeClr val="accent2"/>
                  </a:solidFill>
                  <a:prstDash val="solid"/>
                </a:ln>
                <a:solidFill>
                  <a:schemeClr val="tx1"/>
                </a:solidFill>
              </a:rPr>
              <a:t>K</a:t>
            </a:r>
          </a:p>
          <a:p>
            <a:pPr algn="ctr"/>
            <a:r>
              <a:rPr lang="en-US" sz="2400" b="1" dirty="0" smtClean="0">
                <a:ln w="22225">
                  <a:solidFill>
                    <a:schemeClr val="accent2"/>
                  </a:solidFill>
                  <a:prstDash val="solid"/>
                </a:ln>
                <a:solidFill>
                  <a:schemeClr val="tx1"/>
                </a:solidFill>
              </a:rPr>
              <a:t>I</a:t>
            </a:r>
          </a:p>
          <a:p>
            <a:pPr algn="ctr"/>
            <a:r>
              <a:rPr lang="en-US" sz="2400" b="1" dirty="0" smtClean="0">
                <a:ln w="22225">
                  <a:solidFill>
                    <a:schemeClr val="accent2"/>
                  </a:solidFill>
                  <a:prstDash val="solid"/>
                </a:ln>
                <a:solidFill>
                  <a:schemeClr val="tx1"/>
                </a:solidFill>
              </a:rPr>
              <a:t>N</a:t>
            </a:r>
          </a:p>
          <a:p>
            <a:pPr algn="ctr"/>
            <a:r>
              <a:rPr lang="en-US" sz="2400" b="1" dirty="0" smtClean="0">
                <a:ln w="22225">
                  <a:solidFill>
                    <a:schemeClr val="accent2"/>
                  </a:solidFill>
                  <a:prstDash val="solid"/>
                </a:ln>
                <a:solidFill>
                  <a:schemeClr val="tx1"/>
                </a:solidFill>
              </a:rPr>
              <a:t>G</a:t>
            </a:r>
          </a:p>
          <a:p>
            <a:pPr algn="ctr"/>
            <a:endParaRPr lang="en-US" sz="2400" b="1" dirty="0">
              <a:ln w="22225">
                <a:solidFill>
                  <a:schemeClr val="accent2"/>
                </a:solidFill>
                <a:prstDash val="solid"/>
              </a:ln>
              <a:solidFill>
                <a:schemeClr val="tx1"/>
              </a:solidFill>
            </a:endParaRPr>
          </a:p>
          <a:p>
            <a:pPr algn="ctr"/>
            <a:r>
              <a:rPr lang="en-US" sz="2400" b="1" dirty="0" smtClean="0">
                <a:ln w="22225">
                  <a:solidFill>
                    <a:schemeClr val="accent2"/>
                  </a:solidFill>
                  <a:prstDash val="solid"/>
                </a:ln>
                <a:solidFill>
                  <a:schemeClr val="tx1"/>
                </a:solidFill>
              </a:rPr>
              <a:t>D</a:t>
            </a:r>
          </a:p>
          <a:p>
            <a:pPr algn="ctr"/>
            <a:r>
              <a:rPr lang="en-US" sz="2400" b="1" dirty="0" smtClean="0">
                <a:ln w="22225">
                  <a:solidFill>
                    <a:schemeClr val="accent2"/>
                  </a:solidFill>
                  <a:prstDash val="solid"/>
                </a:ln>
                <a:solidFill>
                  <a:schemeClr val="tx1"/>
                </a:solidFill>
              </a:rPr>
              <a:t>R</a:t>
            </a:r>
          </a:p>
          <a:p>
            <a:pPr algn="ctr"/>
            <a:r>
              <a:rPr lang="en-US" sz="2400" b="1" dirty="0" smtClean="0">
                <a:ln w="22225">
                  <a:solidFill>
                    <a:schemeClr val="accent2"/>
                  </a:solidFill>
                  <a:prstDash val="solid"/>
                </a:ln>
                <a:solidFill>
                  <a:schemeClr val="tx1"/>
                </a:solidFill>
              </a:rPr>
              <a:t>A</a:t>
            </a:r>
          </a:p>
          <a:p>
            <a:pPr algn="ctr"/>
            <a:r>
              <a:rPr lang="en-US" sz="2400" b="1" dirty="0" smtClean="0">
                <a:ln w="22225">
                  <a:solidFill>
                    <a:schemeClr val="accent2"/>
                  </a:solidFill>
                  <a:prstDash val="solid"/>
                </a:ln>
                <a:solidFill>
                  <a:schemeClr val="tx1"/>
                </a:solidFill>
              </a:rPr>
              <a:t>F</a:t>
            </a:r>
          </a:p>
          <a:p>
            <a:pPr algn="ctr"/>
            <a:r>
              <a:rPr lang="en-US" sz="2400" b="1" dirty="0">
                <a:ln w="22225">
                  <a:solidFill>
                    <a:schemeClr val="accent2"/>
                  </a:solidFill>
                  <a:prstDash val="solid"/>
                </a:ln>
                <a:solidFill>
                  <a:schemeClr val="tx1"/>
                </a:solidFill>
              </a:rPr>
              <a:t>T</a:t>
            </a:r>
            <a:endParaRPr lang="en-US" sz="2400" dirty="0">
              <a:solidFill>
                <a:schemeClr val="tx1"/>
              </a:solidFill>
            </a:endParaRPr>
          </a:p>
        </p:txBody>
      </p:sp>
      <p:sp>
        <p:nvSpPr>
          <p:cNvPr id="3" name="Horizontal Scroll 2"/>
          <p:cNvSpPr/>
          <p:nvPr/>
        </p:nvSpPr>
        <p:spPr>
          <a:xfrm>
            <a:off x="2930487" y="705080"/>
            <a:ext cx="5618602" cy="1961002"/>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2000" b="1" dirty="0">
                <a:solidFill>
                  <a:schemeClr val="tx2">
                    <a:lumMod val="60000"/>
                    <a:lumOff val="40000"/>
                  </a:schemeClr>
                </a:solidFill>
              </a:rPr>
              <a:t>Rough Draft 1: Points only</a:t>
            </a:r>
            <a:endParaRPr lang="en-US" sz="2000" b="1" dirty="0">
              <a:solidFill>
                <a:schemeClr val="tx2">
                  <a:lumMod val="60000"/>
                  <a:lumOff val="40000"/>
                </a:schemeClr>
              </a:solidFill>
            </a:endParaRPr>
          </a:p>
        </p:txBody>
      </p:sp>
      <p:sp>
        <p:nvSpPr>
          <p:cNvPr id="4" name="Horizontal Scroll 3"/>
          <p:cNvSpPr/>
          <p:nvPr/>
        </p:nvSpPr>
        <p:spPr>
          <a:xfrm>
            <a:off x="2585291" y="2504502"/>
            <a:ext cx="5618602" cy="1961002"/>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b="1" dirty="0">
                <a:solidFill>
                  <a:schemeClr val="tx2">
                    <a:lumMod val="60000"/>
                    <a:lumOff val="40000"/>
                  </a:schemeClr>
                </a:solidFill>
              </a:rPr>
              <a:t>Rough Draft 2: Convert points into passage</a:t>
            </a:r>
          </a:p>
        </p:txBody>
      </p:sp>
      <p:sp>
        <p:nvSpPr>
          <p:cNvPr id="5" name="Horizontal Scroll 4"/>
          <p:cNvSpPr/>
          <p:nvPr/>
        </p:nvSpPr>
        <p:spPr>
          <a:xfrm>
            <a:off x="1891228" y="4355337"/>
            <a:ext cx="5618602" cy="1961002"/>
          </a:xfrm>
          <a:prstGeom prst="horizontalScroll">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2000" b="1" dirty="0">
                <a:solidFill>
                  <a:schemeClr val="tx2">
                    <a:lumMod val="60000"/>
                    <a:lumOff val="40000"/>
                  </a:schemeClr>
                </a:solidFill>
              </a:rPr>
              <a:t>Final Draft:</a:t>
            </a:r>
            <a:endParaRPr lang="en-US" sz="2000" b="1" dirty="0">
              <a:solidFill>
                <a:schemeClr val="tx2">
                  <a:lumMod val="60000"/>
                  <a:lumOff val="40000"/>
                </a:schemeClr>
              </a:solidFill>
            </a:endParaRPr>
          </a:p>
        </p:txBody>
      </p:sp>
      <p:sp>
        <p:nvSpPr>
          <p:cNvPr id="6" name="Can 5"/>
          <p:cNvSpPr/>
          <p:nvPr/>
        </p:nvSpPr>
        <p:spPr>
          <a:xfrm>
            <a:off x="3712683" y="4465504"/>
            <a:ext cx="1685581" cy="1593774"/>
          </a:xfrm>
          <a:prstGeom prst="can">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000" b="1" dirty="0" smtClean="0">
                <a:solidFill>
                  <a:srgbClr val="FF0000"/>
                </a:solidFill>
              </a:rPr>
              <a:t>Title</a:t>
            </a:r>
            <a:endParaRPr lang="en-US" sz="2000" b="1" dirty="0">
              <a:solidFill>
                <a:srgbClr val="FF0000"/>
              </a:solidFill>
            </a:endParaRPr>
          </a:p>
        </p:txBody>
      </p:sp>
      <p:sp>
        <p:nvSpPr>
          <p:cNvPr id="7" name="Can 6"/>
          <p:cNvSpPr/>
          <p:nvPr/>
        </p:nvSpPr>
        <p:spPr>
          <a:xfrm>
            <a:off x="5541484" y="4436127"/>
            <a:ext cx="1733323" cy="1703940"/>
          </a:xfrm>
          <a:prstGeom prst="can">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000" b="1" dirty="0" smtClean="0">
                <a:solidFill>
                  <a:srgbClr val="FF0000"/>
                </a:solidFill>
              </a:rPr>
              <a:t>Grammatically Correct Passage</a:t>
            </a:r>
            <a:endParaRPr lang="en-US" sz="2000" b="1" dirty="0">
              <a:solidFill>
                <a:srgbClr val="FF0000"/>
              </a:solidFill>
            </a:endParaRPr>
          </a:p>
        </p:txBody>
      </p:sp>
    </p:spTree>
    <p:extLst>
      <p:ext uri="{BB962C8B-B14F-4D97-AF65-F5344CB8AC3E}">
        <p14:creationId xmlns:p14="http://schemas.microsoft.com/office/powerpoint/2010/main" val="352087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randombar(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heel(1)">
                                      <p:cBhvr>
                                        <p:cTn id="27" dur="2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heel(1)">
                                      <p:cBhvr>
                                        <p:cTn id="3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1002535" y="77118"/>
            <a:ext cx="7061812" cy="914400"/>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smtClean="0">
                <a:ln w="0"/>
                <a:solidFill>
                  <a:schemeClr val="accent1"/>
                </a:solidFill>
                <a:effectLst>
                  <a:outerShdw blurRad="38100" dist="25400" dir="5400000" algn="ctr" rotWithShape="0">
                    <a:srgbClr val="6E747A">
                      <a:alpha val="43000"/>
                    </a:srgbClr>
                  </a:outerShdw>
                </a:effectLst>
              </a:rPr>
              <a:t>SAMPLE PASSAGE</a:t>
            </a:r>
            <a:endParaRPr lang="en-US" sz="4000" b="1"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385590" y="1255923"/>
            <a:ext cx="8295702" cy="5266063"/>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000" dirty="0"/>
              <a:t>The terrorist attacks of September 11, 2001, marked one of the darkest days in modern history. On that morning, hijackers seized four commercial airplanes, crashing two of them into the Twin Towers of the World Trade Center in New York City and another into the Pentagon near Washington, D.C. The fourth plane, believed to be targeting another high-profile site, crashed in Pennsylvania after passengers resisted the hijackers. Nearly 3,000 innocent people lost their lives, and the incident shook the entire world. The attacks not only exposed global vulnerability to terrorism but also transformed international politics, security measures, and foreign policies. The United States launched a “War on Terror,” leading to military interventions in Afghanistan and Iraq, while stricter security regulations became the norm worldwide. The events of 9/11 left a profound psychological, political, and cultural impact, reminding nations of the need for vigilance, unity, and global cooperation against terrorism</a:t>
            </a:r>
            <a:r>
              <a:rPr lang="en-US" dirty="0"/>
              <a:t>.</a:t>
            </a:r>
          </a:p>
        </p:txBody>
      </p:sp>
    </p:spTree>
    <p:extLst>
      <p:ext uri="{BB962C8B-B14F-4D97-AF65-F5344CB8AC3E}">
        <p14:creationId xmlns:p14="http://schemas.microsoft.com/office/powerpoint/2010/main" val="10886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121185" y="1002534"/>
            <a:ext cx="2489812" cy="5321147"/>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smtClean="0">
                <a:ln w="0"/>
                <a:solidFill>
                  <a:schemeClr val="accent1"/>
                </a:solidFill>
                <a:effectLst>
                  <a:outerShdw blurRad="38100" dist="25400" dir="5400000" algn="ctr" rotWithShape="0">
                    <a:srgbClr val="6E747A">
                      <a:alpha val="43000"/>
                    </a:srgbClr>
                  </a:outerShdw>
                </a:effectLst>
              </a:rPr>
              <a:t>ROUGH</a:t>
            </a:r>
          </a:p>
          <a:p>
            <a:pPr algn="ctr"/>
            <a:r>
              <a:rPr lang="en-US" sz="4000" b="1" dirty="0" smtClean="0">
                <a:ln w="0"/>
                <a:solidFill>
                  <a:schemeClr val="accent1"/>
                </a:solidFill>
                <a:effectLst>
                  <a:outerShdw blurRad="38100" dist="25400" dir="5400000" algn="ctr" rotWithShape="0">
                    <a:srgbClr val="6E747A">
                      <a:alpha val="43000"/>
                    </a:srgbClr>
                  </a:outerShdw>
                </a:effectLst>
              </a:rPr>
              <a:t>DRAFT</a:t>
            </a:r>
          </a:p>
          <a:p>
            <a:pPr algn="ctr"/>
            <a:r>
              <a:rPr lang="en-US" sz="4000" b="1" dirty="0" smtClean="0">
                <a:ln w="0"/>
                <a:solidFill>
                  <a:schemeClr val="accent1"/>
                </a:solidFill>
                <a:effectLst>
                  <a:outerShdw blurRad="38100" dist="25400" dir="5400000" algn="ctr" rotWithShape="0">
                    <a:srgbClr val="6E747A">
                      <a:alpha val="43000"/>
                    </a:srgbClr>
                  </a:outerShdw>
                </a:effectLst>
              </a:rPr>
              <a:t>01</a:t>
            </a:r>
            <a:endParaRPr lang="en-US" sz="4000" b="1" dirty="0">
              <a:ln w="0"/>
              <a:solidFill>
                <a:schemeClr val="accent1"/>
              </a:solidFill>
              <a:effectLst>
                <a:outerShdw blurRad="38100" dist="25400" dir="5400000" algn="ctr" rotWithShape="0">
                  <a:srgbClr val="6E747A">
                    <a:alpha val="43000"/>
                  </a:srgbClr>
                </a:outerShdw>
              </a:effectLst>
            </a:endParaRPr>
          </a:p>
        </p:txBody>
      </p:sp>
      <p:sp>
        <p:nvSpPr>
          <p:cNvPr id="3" name="Rectangle 2"/>
          <p:cNvSpPr/>
          <p:nvPr/>
        </p:nvSpPr>
        <p:spPr>
          <a:xfrm>
            <a:off x="2610997" y="1233888"/>
            <a:ext cx="5982160" cy="508979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342900" indent="-342900" algn="just">
              <a:buAutoNum type="arabicPeriod"/>
            </a:pPr>
            <a:r>
              <a:rPr lang="en-US" dirty="0" smtClean="0"/>
              <a:t>The </a:t>
            </a:r>
            <a:r>
              <a:rPr lang="en-US" dirty="0"/>
              <a:t>attacks of September 11, 2001, had been regarded as one of the darkest days of modern </a:t>
            </a:r>
            <a:r>
              <a:rPr lang="en-US" dirty="0" smtClean="0"/>
              <a:t>history.</a:t>
            </a:r>
          </a:p>
          <a:p>
            <a:pPr marL="342900" indent="-342900" algn="just">
              <a:buAutoNum type="arabicPeriod"/>
            </a:pPr>
            <a:r>
              <a:rPr lang="en-US" dirty="0"/>
              <a:t>Hijackers had seized four planes, two of which had struck the Twin Towers, one had hit the Pentagon, and another had crashed in Pennsylvania after passengers resisted</a:t>
            </a:r>
            <a:r>
              <a:rPr lang="en-US" dirty="0" smtClean="0"/>
              <a:t>.</a:t>
            </a:r>
          </a:p>
          <a:p>
            <a:pPr marL="342900" indent="-342900" algn="just">
              <a:buAutoNum type="arabicPeriod"/>
            </a:pPr>
            <a:r>
              <a:rPr lang="en-US" dirty="0"/>
              <a:t>Nearly 3,000 innocent lives had been lost, and the entire world had been shaken</a:t>
            </a:r>
            <a:r>
              <a:rPr lang="en-US" dirty="0" smtClean="0"/>
              <a:t>.</a:t>
            </a:r>
          </a:p>
          <a:p>
            <a:pPr marL="342900" indent="-342900" algn="just">
              <a:buAutoNum type="arabicPeriod"/>
            </a:pPr>
            <a:r>
              <a:rPr lang="en-US" dirty="0"/>
              <a:t>The attacks had exposed global vulnerability to terrorism</a:t>
            </a:r>
            <a:r>
              <a:rPr lang="en-US" dirty="0" smtClean="0"/>
              <a:t>.</a:t>
            </a:r>
          </a:p>
          <a:p>
            <a:pPr marL="342900" indent="-342900" algn="just">
              <a:buAutoNum type="arabicPeriod"/>
            </a:pPr>
            <a:r>
              <a:rPr lang="en-US" dirty="0"/>
              <a:t>They had transformed international politics, security measures, and foreign policies</a:t>
            </a:r>
            <a:r>
              <a:rPr lang="en-US" dirty="0" smtClean="0"/>
              <a:t>.</a:t>
            </a:r>
          </a:p>
          <a:p>
            <a:pPr marL="342900" indent="-342900" algn="just">
              <a:buAutoNum type="arabicPeriod"/>
            </a:pPr>
            <a:r>
              <a:rPr lang="en-US" dirty="0"/>
              <a:t>The United States had launched a “War on Terror,” which had resulted in interventions in Afghanistan and Iraq</a:t>
            </a:r>
            <a:r>
              <a:rPr lang="en-US" dirty="0" smtClean="0"/>
              <a:t>.</a:t>
            </a:r>
          </a:p>
          <a:p>
            <a:pPr marL="342900" indent="-342900" algn="just">
              <a:buAutoNum type="arabicPeriod"/>
            </a:pPr>
            <a:r>
              <a:rPr lang="en-US" dirty="0"/>
              <a:t>Stricter global security regulations had become the norm</a:t>
            </a:r>
            <a:r>
              <a:rPr lang="en-US" dirty="0" smtClean="0"/>
              <a:t>.</a:t>
            </a:r>
          </a:p>
          <a:p>
            <a:pPr marL="342900" indent="-342900" algn="just">
              <a:buAutoNum type="arabicPeriod"/>
            </a:pPr>
            <a:r>
              <a:rPr lang="en-US" dirty="0"/>
              <a:t>The incident had left psychological, political, and cultural impacts, reminding nations of vigilance, unity, and cooperation against terrorism.</a:t>
            </a:r>
          </a:p>
        </p:txBody>
      </p:sp>
    </p:spTree>
    <p:extLst>
      <p:ext uri="{BB962C8B-B14F-4D97-AF65-F5344CB8AC3E}">
        <p14:creationId xmlns:p14="http://schemas.microsoft.com/office/powerpoint/2010/main" val="3688973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p:cTn id="2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p:cTn id="4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4" end="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1" presetClass="entr" presetSubtype="0" fill="hold" nodeType="clickEffect">
                                  <p:stCondLst>
                                    <p:cond delay="0"/>
                                  </p:stCondLst>
                                  <p:childTnLst>
                                    <p:set>
                                      <p:cBhvr>
                                        <p:cTn id="59" dur="1" fill="hold">
                                          <p:stCondLst>
                                            <p:cond delay="0"/>
                                          </p:stCondLst>
                                        </p:cTn>
                                        <p:tgtEl>
                                          <p:spTgt spid="3">
                                            <p:txEl>
                                              <p:pRg st="5" end="5"/>
                                            </p:txEl>
                                          </p:spTgt>
                                        </p:tgtEl>
                                        <p:attrNameLst>
                                          <p:attrName>style.visibility</p:attrName>
                                        </p:attrNameLst>
                                      </p:cBhvr>
                                      <p:to>
                                        <p:strVal val="visible"/>
                                      </p:to>
                                    </p:set>
                                    <p:anim calcmode="lin" valueType="num">
                                      <p:cBhvr>
                                        <p:cTn id="60"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1"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2"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63" dur="1000"/>
                                        <p:tgtEl>
                                          <p:spTgt spid="3">
                                            <p:txEl>
                                              <p:pRg st="5" end="5"/>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 calcmode="lin" valueType="num">
                                      <p:cBhvr>
                                        <p:cTn id="6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70"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71" dur="1000"/>
                                        <p:tgtEl>
                                          <p:spTgt spid="3">
                                            <p:txEl>
                                              <p:pRg st="6" end="6"/>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31" presetClass="entr" presetSubtype="0" fill="hold" nodeType="clickEffect">
                                  <p:stCondLst>
                                    <p:cond delay="0"/>
                                  </p:stCondLst>
                                  <p:childTnLst>
                                    <p:set>
                                      <p:cBhvr>
                                        <p:cTn id="75" dur="1" fill="hold">
                                          <p:stCondLst>
                                            <p:cond delay="0"/>
                                          </p:stCondLst>
                                        </p:cTn>
                                        <p:tgtEl>
                                          <p:spTgt spid="3">
                                            <p:txEl>
                                              <p:pRg st="7" end="7"/>
                                            </p:txEl>
                                          </p:spTgt>
                                        </p:tgtEl>
                                        <p:attrNameLst>
                                          <p:attrName>style.visibility</p:attrName>
                                        </p:attrNameLst>
                                      </p:cBhvr>
                                      <p:to>
                                        <p:strVal val="visible"/>
                                      </p:to>
                                    </p:set>
                                    <p:anim calcmode="lin" valueType="num">
                                      <p:cBhvr>
                                        <p:cTn id="7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7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7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Terminator 1"/>
          <p:cNvSpPr/>
          <p:nvPr/>
        </p:nvSpPr>
        <p:spPr>
          <a:xfrm>
            <a:off x="121185" y="1002534"/>
            <a:ext cx="2489812" cy="5321147"/>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smtClean="0">
                <a:ln w="0"/>
                <a:solidFill>
                  <a:schemeClr val="accent1"/>
                </a:solidFill>
                <a:effectLst>
                  <a:outerShdw blurRad="38100" dist="25400" dir="5400000" algn="ctr" rotWithShape="0">
                    <a:srgbClr val="6E747A">
                      <a:alpha val="43000"/>
                    </a:srgbClr>
                  </a:outerShdw>
                </a:effectLst>
              </a:rPr>
              <a:t>ROUGH </a:t>
            </a:r>
          </a:p>
          <a:p>
            <a:pPr algn="ctr"/>
            <a:r>
              <a:rPr lang="en-US" sz="4000" b="1" dirty="0" smtClean="0">
                <a:ln w="0"/>
                <a:solidFill>
                  <a:schemeClr val="accent1"/>
                </a:solidFill>
                <a:effectLst>
                  <a:outerShdw blurRad="38100" dist="25400" dir="5400000" algn="ctr" rotWithShape="0">
                    <a:srgbClr val="6E747A">
                      <a:alpha val="43000"/>
                    </a:srgbClr>
                  </a:outerShdw>
                </a:effectLst>
              </a:rPr>
              <a:t>DRAFT II</a:t>
            </a:r>
            <a:endParaRPr lang="en-US" sz="4000" b="1" dirty="0">
              <a:ln w="0"/>
              <a:solidFill>
                <a:schemeClr val="accent1"/>
              </a:solidFill>
              <a:effectLst>
                <a:outerShdw blurRad="38100" dist="25400" dir="5400000" algn="ctr" rotWithShape="0">
                  <a:srgbClr val="6E747A">
                    <a:alpha val="43000"/>
                  </a:srgbClr>
                </a:outerShdw>
              </a:effectLst>
            </a:endParaRPr>
          </a:p>
        </p:txBody>
      </p:sp>
      <p:sp>
        <p:nvSpPr>
          <p:cNvPr id="3" name="Horizontal Scroll 2"/>
          <p:cNvSpPr/>
          <p:nvPr/>
        </p:nvSpPr>
        <p:spPr>
          <a:xfrm>
            <a:off x="2236424" y="286439"/>
            <a:ext cx="5938092" cy="1101686"/>
          </a:xfrm>
          <a:prstGeom prst="horizontalScroll">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sz="2800" b="1" dirty="0" smtClean="0"/>
              <a:t>TURNING POINTS INTO A PASSAGE</a:t>
            </a:r>
            <a:endParaRPr lang="en-US" sz="2800" b="1" dirty="0"/>
          </a:p>
        </p:txBody>
      </p:sp>
      <p:sp>
        <p:nvSpPr>
          <p:cNvPr id="4" name="Round Diagonal Corner Rectangle 3"/>
          <p:cNvSpPr/>
          <p:nvPr/>
        </p:nvSpPr>
        <p:spPr>
          <a:xfrm>
            <a:off x="2610997" y="1531345"/>
            <a:ext cx="6279615" cy="4902506"/>
          </a:xfrm>
          <a:prstGeom prst="round2DiagRect">
            <a:avLst/>
          </a:prstGeom>
        </p:spPr>
        <p:style>
          <a:lnRef idx="2">
            <a:schemeClr val="accent4"/>
          </a:lnRef>
          <a:fillRef idx="1">
            <a:schemeClr val="lt1"/>
          </a:fillRef>
          <a:effectRef idx="0">
            <a:schemeClr val="accent4"/>
          </a:effectRef>
          <a:fontRef idx="minor">
            <a:schemeClr val="dk1"/>
          </a:fontRef>
        </p:style>
        <p:txBody>
          <a:bodyPr rtlCol="0" anchor="ctr"/>
          <a:lstStyle/>
          <a:p>
            <a:pPr algn="just"/>
            <a:r>
              <a:rPr lang="en-US" dirty="0"/>
              <a:t>The attacks of September 11, 2001, had been considered one of the darkest days in history. Four planes had been hijacked, two of which had struck the Twin Towers, one had hit the Pentagon, while the fourth had crashed in Pennsylvania after passengers resisted. Nearly 3,000 innocent people had lost their lives, and the world had been shaken. The tragedy had revealed global vulnerability to terrorism and had altered international politics, foreign policies, and security measures. The United States had initiated a “War on Terror,” resulting in military interventions in Afghanistan and Iraq, while stricter global security measures had been enforced. The incident had left lasting psychological, political, and cultural impacts, reminding nations of vigilance and unity against terrorism.</a:t>
            </a:r>
          </a:p>
        </p:txBody>
      </p:sp>
    </p:spTree>
    <p:extLst>
      <p:ext uri="{BB962C8B-B14F-4D97-AF65-F5344CB8AC3E}">
        <p14:creationId xmlns:p14="http://schemas.microsoft.com/office/powerpoint/2010/main" val="258569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1101687" y="429658"/>
            <a:ext cx="6488934" cy="1652530"/>
          </a:xfrm>
          <a:prstGeom prst="horizontalScroll">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FINAL DRAFT PRE-REQUISITES</a:t>
            </a:r>
            <a:endParaRPr lang="en-US" dirty="0"/>
          </a:p>
        </p:txBody>
      </p:sp>
      <p:sp>
        <p:nvSpPr>
          <p:cNvPr id="3" name="Isosceles Triangle 2"/>
          <p:cNvSpPr/>
          <p:nvPr/>
        </p:nvSpPr>
        <p:spPr>
          <a:xfrm>
            <a:off x="407624" y="1795749"/>
            <a:ext cx="2952520" cy="1894901"/>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dirty="0" smtClean="0"/>
              <a:t>One Title on the top of final passage.</a:t>
            </a:r>
            <a:endParaRPr lang="en-US" dirty="0"/>
          </a:p>
        </p:txBody>
      </p:sp>
      <p:sp>
        <p:nvSpPr>
          <p:cNvPr id="4" name="Right Triangle 3"/>
          <p:cNvSpPr/>
          <p:nvPr/>
        </p:nvSpPr>
        <p:spPr>
          <a:xfrm>
            <a:off x="407624" y="3690650"/>
            <a:ext cx="6510969" cy="2159305"/>
          </a:xfrm>
          <a:prstGeom prst="rtTriangle">
            <a:avLst/>
          </a:prstGeom>
        </p:spPr>
        <p:style>
          <a:lnRef idx="2">
            <a:schemeClr val="accent6"/>
          </a:lnRef>
          <a:fillRef idx="1">
            <a:schemeClr val="lt1"/>
          </a:fillRef>
          <a:effectRef idx="0">
            <a:schemeClr val="accent6"/>
          </a:effectRef>
          <a:fontRef idx="minor">
            <a:schemeClr val="dk1"/>
          </a:fontRef>
        </p:style>
        <p:txBody>
          <a:bodyPr rtlCol="0" anchor="ctr"/>
          <a:lstStyle/>
          <a:p>
            <a:pPr marL="400050" indent="-400050" algn="just">
              <a:buFont typeface="+mj-lt"/>
              <a:buAutoNum type="romanLcPeriod"/>
            </a:pPr>
            <a:r>
              <a:rPr lang="en-US" dirty="0" smtClean="0"/>
              <a:t>Ensure the last passage is grammatically correct.</a:t>
            </a:r>
          </a:p>
          <a:p>
            <a:pPr marL="400050" indent="-400050" algn="just">
              <a:buFont typeface="+mj-lt"/>
              <a:buAutoNum type="romanLcPeriod"/>
            </a:pPr>
            <a:endParaRPr lang="en-US" dirty="0"/>
          </a:p>
        </p:txBody>
      </p:sp>
      <p:sp>
        <p:nvSpPr>
          <p:cNvPr id="5" name="Right Triangle 4"/>
          <p:cNvSpPr/>
          <p:nvPr/>
        </p:nvSpPr>
        <p:spPr>
          <a:xfrm>
            <a:off x="4241494" y="3690650"/>
            <a:ext cx="4065224" cy="2754217"/>
          </a:xfrm>
          <a:prstGeom prst="rtTriangle">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n-US" dirty="0" smtClean="0"/>
              <a:t>ii. Ensure no original text is in the final passage.</a:t>
            </a:r>
            <a:endParaRPr lang="en-US" dirty="0"/>
          </a:p>
        </p:txBody>
      </p:sp>
    </p:spTree>
    <p:extLst>
      <p:ext uri="{BB962C8B-B14F-4D97-AF65-F5344CB8AC3E}">
        <p14:creationId xmlns:p14="http://schemas.microsoft.com/office/powerpoint/2010/main" val="217348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5" presetClass="exit" presetSubtype="0" fill="hold" grpId="0" nodeType="clickEffect">
                                  <p:stCondLst>
                                    <p:cond delay="0"/>
                                  </p:stCondLst>
                                  <p:childTnLst>
                                    <p:animEffect transition="out" filter="fade">
                                      <p:cBhvr>
                                        <p:cTn id="11" dur="2000"/>
                                        <p:tgtEl>
                                          <p:spTgt spid="3"/>
                                        </p:tgtEl>
                                      </p:cBhvr>
                                    </p:animEffect>
                                    <p:anim calcmode="lin" valueType="num">
                                      <p:cBhvr>
                                        <p:cTn id="12" dur="2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3" dur="2000"/>
                                        <p:tgtEl>
                                          <p:spTgt spid="3"/>
                                        </p:tgtEl>
                                        <p:attrNameLst>
                                          <p:attrName>ppt_h</p:attrName>
                                        </p:attrNameLst>
                                      </p:cBhvr>
                                      <p:tavLst>
                                        <p:tav tm="0">
                                          <p:val>
                                            <p:strVal val="ppt_h"/>
                                          </p:val>
                                        </p:tav>
                                        <p:tav tm="100000">
                                          <p:val>
                                            <p:strVal val="ppt_h"/>
                                          </p:val>
                                        </p:tav>
                                      </p:tavLst>
                                    </p:anim>
                                    <p:set>
                                      <p:cBhvr>
                                        <p:cTn id="14" dur="1" fill="hold">
                                          <p:stCondLst>
                                            <p:cond delay="1999"/>
                                          </p:stCondLst>
                                        </p:cTn>
                                        <p:tgtEl>
                                          <p:spTgt spid="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anim calcmode="lin" valueType="num">
                                      <p:cBhvr>
                                        <p:cTn id="20" dur="2000" fill="hold"/>
                                        <p:tgtEl>
                                          <p:spTgt spid="4"/>
                                        </p:tgtEl>
                                        <p:attrNameLst>
                                          <p:attrName>ppt_w</p:attrName>
                                        </p:attrNameLst>
                                      </p:cBhvr>
                                      <p:tavLst>
                                        <p:tav tm="0" fmla="#ppt_w*sin(2.5*pi*$)">
                                          <p:val>
                                            <p:fltVal val="0"/>
                                          </p:val>
                                        </p:tav>
                                        <p:tav tm="100000">
                                          <p:val>
                                            <p:fltVal val="1"/>
                                          </p:val>
                                        </p:tav>
                                      </p:tavLst>
                                    </p:anim>
                                    <p:anim calcmode="lin" valueType="num">
                                      <p:cBhvr>
                                        <p:cTn id="21"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263</TotalTime>
  <Words>791</Words>
  <Application>Microsoft Office PowerPoint</Application>
  <PresentationFormat>On-screen Show (4:3)</PresentationFormat>
  <Paragraphs>72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Garamond</vt:lpstr>
      <vt:lpstr>Wingdings</vt:lpstr>
      <vt:lpstr>Organic</vt:lpstr>
      <vt:lpstr>Precis Writing for CSS</vt:lpstr>
      <vt:lpstr>Purpose of Precis Writing</vt:lpstr>
      <vt:lpstr>Rules of Precis 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Takeaways</vt:lpstr>
      <vt:lpstr>PowerPoint Presentation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Precis Writing for CSS</dc:title>
  <dc:subject/>
  <dc:creator/>
  <cp:keywords/>
  <dc:description>generated using python-pptx</dc:description>
  <cp:lastModifiedBy>jinsar ali bhatti</cp:lastModifiedBy>
  <cp:revision>32</cp:revision>
  <dcterms:created xsi:type="dcterms:W3CDTF">2013-01-27T09:14:16Z</dcterms:created>
  <dcterms:modified xsi:type="dcterms:W3CDTF">2025-09-12T09:40:42Z</dcterms:modified>
  <cp:category/>
</cp:coreProperties>
</file>